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E9EB"/>
          </a:solidFill>
        </a:fill>
      </a:tcStyle>
    </a:wholeTbl>
    <a:band1H>
      <a:tcStyle>
        <a:tcBdr/>
        <a:fill>
          <a:solidFill>
            <a:srgbClr val="CCCFD4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CCFD4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12436D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12436D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12436D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12436D"/>
          </a:solidFill>
        </a:fill>
      </a:tcStyle>
    </a:firstRow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13578-FA4C-4667-588D-6D3BD6790B3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4F3A20-A98A-828D-7DC2-9E52E0264B6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7314A-39C0-BF78-CD69-8FC17533F99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B0353D-9584-4B9E-8CFE-5FC99771FCE3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EA276-4ACE-6F17-854D-2BB11987CDA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4E93-CF1C-4AE0-BDE5-8588015F94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3A9193-030F-49BF-ABAC-DD8DD24F53D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927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51D26-4A52-1AF7-03ED-7C26AEDCC85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9C106E-17ED-2F0F-8C7F-2582C1BB912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119C0-3C6D-4CA6-A666-8500C02BCDE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6CF707-DAA3-41E3-9069-5C6EE9CC0827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1886E-823B-5BA9-6095-1ABDEC7217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E285B-044F-F979-B9DA-8A269E72AD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D7C784-244E-4A7D-A207-14464751C92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32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5ED397-913F-9C95-03F9-9A5CD1B41B4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8658EF-9B83-8030-9C55-2AEE5E946C0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9A00C-E3EA-01D7-AAEF-8ADF204A34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EFA0F3-7C8C-4B8C-8B73-F9A1AC73E827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6E568-3225-7C4A-3EAB-676AA686659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ECFFD-23BB-5982-909A-746C464EF9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B485A2-55F0-4CDB-85F9-D727EFCBCD0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49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1AA9F-B344-A1D5-4A42-D3BFC6AE5F5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74B04-6DA4-7474-3B21-7F2F616A9ED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B173B-7727-3258-7683-728162E73B5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B4B4F1-44AC-4907-88DF-A90F033D6DEC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208FE-D660-5398-7BBD-25C8973C020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EE050-71F5-14DB-3A02-8EE0F3851D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A694DB-430B-45CA-B13B-3F2F79B0B3A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45843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3FDA5-5687-AC75-DD20-D006403899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96E3-E4D0-3F19-11D9-82CA5B65C0E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36919-D1BB-6D12-57B9-5D7E9006A22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BDDBA0-18DA-48D0-AF38-540FED45D0C5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B28E6-1522-C9C6-ABA6-5CB42B0ED13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31128-536E-E709-98E0-DCEB4E1E3B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3BF68C-62C9-48AC-95E2-7F710CE924F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23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F1669-429D-D698-1E29-8475A33F59A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C31AC-D64E-6ECD-3125-D8A833B2F46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6069E-1146-4CE7-826D-40F26F20884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34CB6A-9E92-5671-2C51-072D0160F46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A1253C-DA0E-41BE-9381-34DE95E23F22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4E157-0E93-0ADE-16AF-260CF7CF7C5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6B9C82-EE50-A3F4-8A6E-A6191D7538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6CBA16-1881-499C-BECF-3B659D0DAFD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39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304E8-21BF-C7DC-AA8D-3CC9B1F731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9866F9-9A1F-F106-CDF4-A93E3AC7925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C01774-4D79-90FE-35CF-4E502323432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F8AB28-888D-95E6-9278-152F16FC941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93EE15-2552-422C-7D84-CC36DF8BC8CE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E9B845-C6F1-EDAE-5024-29E3C30F29F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672604-0C5D-49E3-AA84-3515811278E1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003E60-1071-86BB-DEEF-4C404C1E7C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030875-12E3-3BEB-B87F-7A31CD4780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FA2CBA-1FBF-440B-B12B-8195E853430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40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102D6-99B3-4BB1-3F20-E3DA27A17AC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B0AD2A-289E-F83B-5326-253E54B6146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494785-AC69-47CF-B474-403BD8145964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FA8E90-468B-B8A7-B35C-A2FDF6A1385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F9704-F2B7-A9AA-502F-F15C0BF845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F2E7CA-FA88-4A49-9AED-3420E6F3D3A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0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610F08-C87B-6A09-E3C0-E3A90E4CD9E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44E925-07A5-411C-B1F8-A52DF252D6D4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013A60-DA85-EC32-7F03-2D28A50BE8A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64F974-EDAD-CEB4-7E75-7977AF3F96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A75926-A717-4920-85EB-874BC7878D8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82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1B49-458F-B962-A0EE-8009F4F2CB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438C1-5143-E8B7-F300-27FAFB25683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A93396-082D-27A6-05B2-311BD41BE51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3F2E4A-C443-9C4D-1A90-6CE9272958F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6E0EA0-5F14-442E-8870-7A8C231EFC69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DE012-3098-0EE4-A285-ECB64872E0E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A4B8C0-9B58-6469-12BD-88730212BE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6BF205-4554-45E4-A91D-0CCF301BA0C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55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D70F1-37D6-050E-1DE4-C96DF1295AC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546ECF-A307-26FA-4829-62357698FA2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F0E716-BBA8-6E64-CDFE-44180A4E4BE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3CFF9-CC8F-98A3-E7CB-69BB2E93600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0A7A7A-A15A-4C88-BE76-8BF355DBBAB5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ADE75-59CB-0934-2C6E-815088374B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0B567-CD97-42F1-B638-4753DDA0AC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6E5433-AEA7-4FDA-ACE2-021003BAB6C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88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0AAC54-8501-BD7C-7275-E59485723DF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A3D21-23F0-366A-C9C6-031BA8D210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AF09-C46F-6BB2-2539-5B4B021B821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0BDB9342-AC19-4447-A0B7-54E340EC4C66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ACE3E-3CB0-1F29-9549-908837F68B7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4758C-3201-D81B-1068-806D0414EBA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8DB2F644-CA3B-481E-B8B3-8E42D47A6B2C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 Rounded MT Bold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Arial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Arial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rial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nalysisfunction.civilservice.gov.uk/policy-store/data-visualisation-colours-in-chart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2C5DF-5192-2E59-9963-CDF1F1A3FF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2116" y="0"/>
            <a:ext cx="11078500" cy="1325559"/>
          </a:xfrm>
        </p:spPr>
        <p:txBody>
          <a:bodyPr/>
          <a:lstStyle/>
          <a:p>
            <a:pPr lvl="0"/>
            <a:r>
              <a:rPr lang="en-GB" dirty="0"/>
              <a:t>Exercise: making a clustered bar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71826-F0C3-433F-6DF8-9F977329178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82564" y="1412641"/>
            <a:ext cx="7735526" cy="5027487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10000"/>
              </a:lnSpc>
              <a:buFont typeface="Arial Rounded MT Bold"/>
              <a:buAutoNum type="arabicPeriod"/>
            </a:pPr>
            <a:r>
              <a:rPr lang="en-GB" sz="2400" dirty="0"/>
              <a:t>Add a new slide to this presentation.</a:t>
            </a:r>
          </a:p>
          <a:p>
            <a:pPr lvl="0">
              <a:lnSpc>
                <a:spcPct val="110000"/>
              </a:lnSpc>
              <a:buFont typeface="Arial Rounded MT Bold"/>
              <a:buAutoNum type="arabicPeriod"/>
            </a:pPr>
            <a:endParaRPr lang="en-GB" sz="2400" dirty="0"/>
          </a:p>
          <a:p>
            <a:pPr lvl="0">
              <a:lnSpc>
                <a:spcPct val="110000"/>
              </a:lnSpc>
              <a:buFont typeface="Arial Rounded MT Bold"/>
              <a:buAutoNum type="arabicPeriod"/>
            </a:pPr>
            <a:r>
              <a:rPr lang="en-GB" sz="2400" dirty="0"/>
              <a:t>On this slide, create a clustered bar chart for the data in slide 2.</a:t>
            </a:r>
          </a:p>
          <a:p>
            <a:pPr lvl="0">
              <a:lnSpc>
                <a:spcPct val="110000"/>
              </a:lnSpc>
              <a:buFont typeface="Arial Rounded MT Bold"/>
              <a:buAutoNum type="arabicPeriod"/>
            </a:pPr>
            <a:endParaRPr lang="en-GB" sz="2400" dirty="0"/>
          </a:p>
          <a:p>
            <a:pPr lvl="0">
              <a:lnSpc>
                <a:spcPct val="110000"/>
              </a:lnSpc>
              <a:buFont typeface="Arial Rounded MT Bold"/>
              <a:buAutoNum type="arabicPeriod"/>
            </a:pPr>
            <a:r>
              <a:rPr lang="en-GB" sz="2400" dirty="0"/>
              <a:t>Use the correct colour palette from </a:t>
            </a:r>
            <a:r>
              <a:rPr lang="en-GB" sz="2400" dirty="0">
                <a:hlinkClick r:id="rId2"/>
              </a:rPr>
              <a:t>our colours guidance </a:t>
            </a:r>
            <a:r>
              <a:rPr lang="en-GB" sz="2400" dirty="0"/>
              <a:t>and format the chart appropriately.</a:t>
            </a:r>
          </a:p>
          <a:p>
            <a:pPr lvl="0">
              <a:lnSpc>
                <a:spcPct val="110000"/>
              </a:lnSpc>
              <a:buFont typeface="Arial Rounded MT Bold"/>
              <a:buAutoNum type="arabicPeriod"/>
            </a:pPr>
            <a:endParaRPr lang="en-GB" sz="2400" dirty="0"/>
          </a:p>
          <a:p>
            <a:pPr>
              <a:lnSpc>
                <a:spcPct val="110000"/>
              </a:lnSpc>
              <a:buFont typeface="Arial Rounded MT Bold"/>
              <a:buAutoNum type="arabicPeriod"/>
            </a:pPr>
            <a:r>
              <a:rPr lang="en-GB" sz="2400" dirty="0"/>
              <a:t>Present your legend in an accessible way</a:t>
            </a:r>
          </a:p>
          <a:p>
            <a:pPr lvl="0">
              <a:lnSpc>
                <a:spcPct val="110000"/>
              </a:lnSpc>
              <a:buFont typeface="Arial Rounded MT Bold"/>
              <a:buAutoNum type="arabicPeriod"/>
            </a:pPr>
            <a:endParaRPr lang="en-GB" sz="2400" dirty="0"/>
          </a:p>
          <a:p>
            <a:pPr lvl="0">
              <a:lnSpc>
                <a:spcPct val="110000"/>
              </a:lnSpc>
              <a:buFont typeface="Arial Rounded MT Bold"/>
              <a:buAutoNum type="arabicPeriod"/>
            </a:pPr>
            <a:r>
              <a:rPr lang="en-GB" sz="2400" dirty="0"/>
              <a:t>Add:</a:t>
            </a:r>
          </a:p>
          <a:p>
            <a:pPr lvl="1">
              <a:lnSpc>
                <a:spcPct val="110000"/>
              </a:lnSpc>
            </a:pPr>
            <a:r>
              <a:rPr lang="en-GB" sz="2000" dirty="0"/>
              <a:t>a headline title</a:t>
            </a:r>
          </a:p>
          <a:p>
            <a:pPr lvl="1">
              <a:lnSpc>
                <a:spcPct val="110000"/>
              </a:lnSpc>
            </a:pPr>
            <a:r>
              <a:rPr lang="en-GB" sz="2000" dirty="0"/>
              <a:t>a statistical title</a:t>
            </a:r>
          </a:p>
          <a:p>
            <a:pPr lvl="1">
              <a:lnSpc>
                <a:spcPct val="110000"/>
              </a:lnSpc>
            </a:pPr>
            <a:r>
              <a:rPr lang="en-GB" sz="2000" dirty="0"/>
              <a:t>a text description</a:t>
            </a:r>
          </a:p>
          <a:p>
            <a:pPr lvl="1">
              <a:lnSpc>
                <a:spcPct val="110000"/>
              </a:lnSpc>
            </a:pPr>
            <a:r>
              <a:rPr lang="en-GB" sz="2000" dirty="0"/>
              <a:t>source information</a:t>
            </a:r>
          </a:p>
          <a:p>
            <a:pPr lvl="0">
              <a:lnSpc>
                <a:spcPct val="70000"/>
              </a:lnSpc>
            </a:pPr>
            <a:endParaRPr lang="en-GB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3EE27-6EDF-63B0-CBD6-7E3E97289F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6525" y="512613"/>
            <a:ext cx="10515600" cy="1325559"/>
          </a:xfrm>
        </p:spPr>
        <p:txBody>
          <a:bodyPr/>
          <a:lstStyle/>
          <a:p>
            <a:pPr lvl="0"/>
            <a:r>
              <a:rPr lang="en-GB" dirty="0"/>
              <a:t>Percentage scored on each round of a pub quiz by four teams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19325811-FAAF-CCC3-67CD-9A68380EE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600936"/>
              </p:ext>
            </p:extLst>
          </p:nvPr>
        </p:nvGraphicFramePr>
        <p:xfrm>
          <a:off x="1043127" y="2488131"/>
          <a:ext cx="8907117" cy="3620699"/>
        </p:xfrm>
        <a:graphic>
          <a:graphicData uri="http://schemas.openxmlformats.org/drawingml/2006/table">
            <a:tbl>
              <a:tblPr firstRow="1">
                <a:effectLst/>
                <a:tableStyleId>{2D5ABB26-0587-4C30-8999-92F81FD0307C}</a:tableStyleId>
              </a:tblPr>
              <a:tblGrid>
                <a:gridCol w="2942233">
                  <a:extLst>
                    <a:ext uri="{9D8B030D-6E8A-4147-A177-3AD203B41FA5}">
                      <a16:colId xmlns:a16="http://schemas.microsoft.com/office/drawing/2014/main" val="2439331396"/>
                    </a:ext>
                  </a:extLst>
                </a:gridCol>
                <a:gridCol w="1929341">
                  <a:extLst>
                    <a:ext uri="{9D8B030D-6E8A-4147-A177-3AD203B41FA5}">
                      <a16:colId xmlns:a16="http://schemas.microsoft.com/office/drawing/2014/main" val="525654244"/>
                    </a:ext>
                  </a:extLst>
                </a:gridCol>
                <a:gridCol w="2154433">
                  <a:extLst>
                    <a:ext uri="{9D8B030D-6E8A-4147-A177-3AD203B41FA5}">
                      <a16:colId xmlns:a16="http://schemas.microsoft.com/office/drawing/2014/main" val="2112241635"/>
                    </a:ext>
                  </a:extLst>
                </a:gridCol>
                <a:gridCol w="1881110">
                  <a:extLst>
                    <a:ext uri="{9D8B030D-6E8A-4147-A177-3AD203B41FA5}">
                      <a16:colId xmlns:a16="http://schemas.microsoft.com/office/drawing/2014/main" val="3084133401"/>
                    </a:ext>
                  </a:extLst>
                </a:gridCol>
              </a:tblGrid>
              <a:tr h="982657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Arial  "/>
                        </a:rPr>
                        <a:t>Team name</a:t>
                      </a:r>
                    </a:p>
                  </a:txBody>
                  <a:tcPr marL="7616" marR="7616" marT="7616" marB="0" anchor="b"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b="1" u="none" strike="noStrike" dirty="0"/>
                        <a:t>Round 1 score </a:t>
                      </a:r>
                      <a:br>
                        <a:rPr lang="en-GB" sz="2000" b="1" u="none" strike="noStrike" dirty="0"/>
                      </a:br>
                      <a:r>
                        <a:rPr lang="en-GB" sz="2000" b="1" u="none" strike="noStrike" dirty="0"/>
                        <a:t>(%) 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b="1" u="none" strike="noStrike" dirty="0"/>
                        <a:t>Round 2 score </a:t>
                      </a:r>
                    </a:p>
                    <a:p>
                      <a:pPr lvl="0" algn="r" fontAlgn="b"/>
                      <a:r>
                        <a:rPr lang="en-GB" sz="2000" b="1" u="none" strike="noStrike" dirty="0"/>
                        <a:t>(%) 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b="1" u="none" strike="noStrike"/>
                        <a:t>Round 3 score</a:t>
                      </a:r>
                    </a:p>
                    <a:p>
                      <a:pPr lvl="0"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Arial  "/>
                        </a:rPr>
                        <a:t>(%)</a:t>
                      </a:r>
                    </a:p>
                  </a:txBody>
                  <a:tcPr marL="7616" marR="7616" marT="7616" marB="0" anchor="b"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971105"/>
                  </a:ext>
                </a:extLst>
              </a:tr>
              <a:tr h="743087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2000" u="none" strike="noStrike" dirty="0"/>
                        <a:t>The Clan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u="none" strike="noStrike"/>
                        <a:t>88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u="none" strike="noStrike"/>
                        <a:t>52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u="none" strike="noStrike"/>
                        <a:t>97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26616785"/>
                  </a:ext>
                </a:extLst>
              </a:tr>
              <a:tr h="671443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2000" u="none" strike="noStrike" dirty="0"/>
                        <a:t>The Golden Girls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u="none" strike="noStrike"/>
                        <a:t>55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u="none" strike="noStrike"/>
                        <a:t>36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u="none" strike="noStrike"/>
                        <a:t>69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/>
                </a:tc>
                <a:extLst>
                  <a:ext uri="{0D108BD9-81ED-4DB2-BD59-A6C34878D82A}">
                    <a16:rowId xmlns:a16="http://schemas.microsoft.com/office/drawing/2014/main" val="4241330946"/>
                  </a:ext>
                </a:extLst>
              </a:tr>
              <a:tr h="626674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2000" u="none" strike="noStrike" dirty="0"/>
                        <a:t>Three Ds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u="none" strike="noStrike"/>
                        <a:t>9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u="none" strike="noStrike"/>
                        <a:t>28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u="none" strike="noStrike"/>
                        <a:t>90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/>
                </a:tc>
                <a:extLst>
                  <a:ext uri="{0D108BD9-81ED-4DB2-BD59-A6C34878D82A}">
                    <a16:rowId xmlns:a16="http://schemas.microsoft.com/office/drawing/2014/main" val="2381029089"/>
                  </a:ext>
                </a:extLst>
              </a:tr>
              <a:tr h="596838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2000" u="none" strike="noStrike" dirty="0"/>
                        <a:t>The Idiots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u="none" strike="noStrike"/>
                        <a:t>14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u="none" strike="noStrike"/>
                        <a:t>56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2000" u="none" strike="noStrike" dirty="0"/>
                        <a:t>80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Arial  "/>
                      </a:endParaRPr>
                    </a:p>
                  </a:txBody>
                  <a:tcPr marL="7616" marR="7616" marT="7616" marB="0" anchor="b"/>
                </a:tc>
                <a:extLst>
                  <a:ext uri="{0D108BD9-81ED-4DB2-BD59-A6C34878D82A}">
                    <a16:rowId xmlns:a16="http://schemas.microsoft.com/office/drawing/2014/main" val="18421001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AF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Default%20Theme</Template>
  <TotalTime>50</TotalTime>
  <Words>114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 </vt:lpstr>
      <vt:lpstr>Arial Rounded MT Bold</vt:lpstr>
      <vt:lpstr>ThemeAF</vt:lpstr>
      <vt:lpstr>Exercise: making a clustered bar chart</vt:lpstr>
      <vt:lpstr>Percentage scored on each round of a pub quiz by four teams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</dc:title>
  <dc:creator>Thomas, Hannah</dc:creator>
  <cp:lastModifiedBy>Thomas, Hannah</cp:lastModifiedBy>
  <cp:revision>4</cp:revision>
  <dcterms:created xsi:type="dcterms:W3CDTF">2022-12-22T15:20:24Z</dcterms:created>
  <dcterms:modified xsi:type="dcterms:W3CDTF">2023-01-18T17:05:32Z</dcterms:modified>
</cp:coreProperties>
</file>