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6A25"/>
    <a:srgbClr val="801650"/>
    <a:srgbClr val="28A197"/>
    <a:srgbClr val="124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3" autoAdjust="0"/>
    <p:restoredTop sz="86449" autoAdjust="0"/>
  </p:normalViewPr>
  <p:slideViewPr>
    <p:cSldViewPr snapToGrid="0">
      <p:cViewPr varScale="1">
        <p:scale>
          <a:sx n="59" d="100"/>
          <a:sy n="59" d="100"/>
        </p:scale>
        <p:origin x="72" y="31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The Clan </c:v>
                </c:pt>
              </c:strCache>
            </c:strRef>
          </c:tx>
          <c:spPr>
            <a:solidFill>
              <a:srgbClr val="12436D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Round 1</c:v>
                </c:pt>
                <c:pt idx="1">
                  <c:v>Round 2</c:v>
                </c:pt>
                <c:pt idx="2">
                  <c:v>Round 3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88</c:v>
                </c:pt>
                <c:pt idx="1">
                  <c:v>52</c:v>
                </c:pt>
                <c:pt idx="2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3-43CA-B092-26CC186AADF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The Golden Girls</c:v>
                </c:pt>
              </c:strCache>
            </c:strRef>
          </c:tx>
          <c:spPr>
            <a:solidFill>
              <a:srgbClr val="28A197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Round 1</c:v>
                </c:pt>
                <c:pt idx="1">
                  <c:v>Round 2</c:v>
                </c:pt>
                <c:pt idx="2">
                  <c:v>Round 3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55</c:v>
                </c:pt>
                <c:pt idx="1">
                  <c:v>36</c:v>
                </c:pt>
                <c:pt idx="2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63-43CA-B092-26CC186AADF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Three Ds</c:v>
                </c:pt>
              </c:strCache>
            </c:strRef>
          </c:tx>
          <c:spPr>
            <a:solidFill>
              <a:srgbClr val="801650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Round 1</c:v>
                </c:pt>
                <c:pt idx="1">
                  <c:v>Round 2</c:v>
                </c:pt>
                <c:pt idx="2">
                  <c:v>Round 3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9</c:v>
                </c:pt>
                <c:pt idx="1">
                  <c:v>28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63-43CA-B092-26CC186AADFD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The Idiots</c:v>
                </c:pt>
              </c:strCache>
            </c:strRef>
          </c:tx>
          <c:spPr>
            <a:solidFill>
              <a:srgbClr val="F46A25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Round 1</c:v>
                </c:pt>
                <c:pt idx="1">
                  <c:v>Round 2</c:v>
                </c:pt>
                <c:pt idx="2">
                  <c:v>Round 3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14</c:v>
                </c:pt>
                <c:pt idx="1">
                  <c:v>56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63-43CA-B092-26CC186AAD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-15"/>
        <c:axId val="372426464"/>
        <c:axId val="372426792"/>
      </c:barChart>
      <c:catAx>
        <c:axId val="3724264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72426792"/>
        <c:crosses val="autoZero"/>
        <c:auto val="1"/>
        <c:lblAlgn val="ctr"/>
        <c:lblOffset val="100"/>
        <c:noMultiLvlLbl val="0"/>
      </c:catAx>
      <c:valAx>
        <c:axId val="37242679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7242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76580840237027"/>
          <c:y val="4.5677489483682714E-2"/>
          <c:w val="0.21236614173228346"/>
          <c:h val="0.38747039798724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The Clan </c:v>
                </c:pt>
              </c:strCache>
            </c:strRef>
          </c:tx>
          <c:spPr>
            <a:solidFill>
              <a:srgbClr val="12436D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Round 1</c:v>
                </c:pt>
                <c:pt idx="1">
                  <c:v>Round 2</c:v>
                </c:pt>
                <c:pt idx="2">
                  <c:v>Round 3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88</c:v>
                </c:pt>
                <c:pt idx="1">
                  <c:v>52</c:v>
                </c:pt>
                <c:pt idx="2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3-43CA-B092-26CC186AADF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The Golden Girls</c:v>
                </c:pt>
              </c:strCache>
            </c:strRef>
          </c:tx>
          <c:spPr>
            <a:solidFill>
              <a:srgbClr val="28A197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Round 1</c:v>
                </c:pt>
                <c:pt idx="1">
                  <c:v>Round 2</c:v>
                </c:pt>
                <c:pt idx="2">
                  <c:v>Round 3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55</c:v>
                </c:pt>
                <c:pt idx="1">
                  <c:v>36</c:v>
                </c:pt>
                <c:pt idx="2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63-43CA-B092-26CC186AADF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Three Ds</c:v>
                </c:pt>
              </c:strCache>
            </c:strRef>
          </c:tx>
          <c:spPr>
            <a:solidFill>
              <a:srgbClr val="801650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Round 1</c:v>
                </c:pt>
                <c:pt idx="1">
                  <c:v>Round 2</c:v>
                </c:pt>
                <c:pt idx="2">
                  <c:v>Round 3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9</c:v>
                </c:pt>
                <c:pt idx="1">
                  <c:v>28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63-43CA-B092-26CC186AADFD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The Idiots</c:v>
                </c:pt>
              </c:strCache>
            </c:strRef>
          </c:tx>
          <c:spPr>
            <a:solidFill>
              <a:srgbClr val="F46A25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Round 1</c:v>
                </c:pt>
                <c:pt idx="1">
                  <c:v>Round 2</c:v>
                </c:pt>
                <c:pt idx="2">
                  <c:v>Round 3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14</c:v>
                </c:pt>
                <c:pt idx="1">
                  <c:v>56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63-43CA-B092-26CC186AAD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-15"/>
        <c:axId val="372426464"/>
        <c:axId val="372426792"/>
      </c:barChart>
      <c:catAx>
        <c:axId val="3724264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72426792"/>
        <c:crosses val="autoZero"/>
        <c:auto val="1"/>
        <c:lblAlgn val="ctr"/>
        <c:lblOffset val="100"/>
        <c:noMultiLvlLbl val="0"/>
      </c:catAx>
      <c:valAx>
        <c:axId val="37242679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72426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90FA2-38F8-6B1A-A0F3-B2396382510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AB6715-9D9D-E62D-2F23-D3B31CF7A76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9FF3A-FCE2-E89D-C2A8-E0F761BCA45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A3845E-D6FD-4091-8E61-20AF094589F8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4B099-D4F0-AB33-0889-3AB73EFA7B6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FADC8-604A-9CF3-7B30-CE54C4878D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C47E1B-5169-41DB-B3F3-49B51899B03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31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3DFEA-43FC-69A3-F8EB-EFBA42CF51E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359FD-16B4-2EE6-980F-0F54B482EC2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DED87-8705-31AE-48B4-C31BBCD0B24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66942E-C8E6-4FC6-8BC5-C6268D206141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40D9-89DE-9011-6B7A-8CFE0293D8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F7588-A905-6B31-C228-C3ADCCAF99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6D821A-B806-4207-A8D4-BF1EF1282A8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003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DEFEC1-3DBD-1110-E22C-897B1724C7F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4A55FC-DAB9-9CD7-D4AD-87562013258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D3AA4-5077-A32E-4EEC-9022766F6C9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522291-B3D6-421C-9261-C433D0AE553B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D4A63-C4B5-B817-5A39-CE370AA201F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FBA88-8598-A7CD-31CF-2D7980AE87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878A48-C90A-4C67-A2DD-638F1B26C8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12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0149F-ABD0-EFDE-61A6-728E6EE4C37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5ED08-4E9C-0805-C73C-5A8A162501A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B4E16-5A29-76AF-C8CD-024DE1EEB6A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B39C88-54A9-449B-AC08-569AD9CDE897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64678-3310-C1B9-5BB5-D4E266ADF6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FC9EA-F669-F358-E57E-4CD614D5EC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C074AC-66CB-4FFF-AC9E-82F2A86EA51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03982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5D5B3-69D0-2CD6-8E9B-2736820A37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42795-B67B-D712-1719-5C6B5D60B5B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260A6-0EDC-1ABA-3A22-6A76EEC007E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2228A0-AD22-488B-A734-66AD62770CF4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2F8CE-7F64-9F44-844B-9178D9EB3A2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4E28A-CCAA-0BBE-4B12-0EB8A13F7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7C4AC0-3C7A-471E-8891-FF04C17A457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1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36C47-2A12-B46D-D340-F6038F6BA96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F0EFB-29C7-1276-AF0A-85C5E37587C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66B3A-D9AE-71C3-D79E-9F9A121DB59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670BDE-5B77-7FB4-24A2-F1F2E747871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F25554-4A3F-47F5-A68D-E19F3D39AFAC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65682-D31F-5368-67C8-5D042A4937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26514D-AC0E-8281-AA84-A8CF0330C3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6DBCC0-03CD-41F7-B2AE-95DE8074A9C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468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13B75-0826-9C4A-09B9-A17E177987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E2826-18F0-ACE6-5E32-C3E92084123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56890B-1F1F-0F2F-573E-F2A064E280F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D73980-83EE-EF0B-0E0F-586C8BD8FFA7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E43F10-0A98-B440-D9E0-2E6EC2D07AF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14BA0F-6B97-8681-D79F-4DCCF26CD5E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80306A-5D20-4F42-8667-9DBD16E776E8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E2BEF3-F6B7-C3BB-2B18-D620F7583A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0A5002-B967-D7E7-4E64-46BEE44BEE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3D5E39-D661-44C4-B3A7-3FAD34FA2AB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39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5678B-411A-8ACA-3C61-0819408C6A8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CF4473-0477-6EAC-6826-0A91FFEE20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E2FE35-39B9-4169-A526-125EF7C62F04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BB42D1-CB10-602F-7892-F1AA1ED2B5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FAB6F5-9436-BFCD-293B-AF0B9EC13F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716D16-AFCF-4E41-BB43-5AE8D39FBD9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70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F1E3-C7FF-35DA-A38C-CDD7CC4E007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02EE8F-6425-4B02-B06A-81C3C730ECD2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BC6D8-4312-3278-0787-FB54803611D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EE23A-1573-CBED-D877-17803671C2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7FC2CD-FEC0-4D8C-9942-18C37DADB7F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76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D9C2B-98D3-F516-898D-854A1555A88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DCADA-2952-03F9-3A18-8CB2AB73437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B5616E-E90A-8CBF-4DA8-FF842477071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D0F57-EC78-D51B-1150-7FC0342844A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D631A2-704D-493E-8CDD-06F2200BC286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BF298-1388-542D-29D2-C8D98BD70F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CC73E-3B48-5637-F6B2-026808CBB2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431DFA-5490-43A2-95EF-1BAC0FEABCE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56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E04CE-B811-B1E9-49D6-7C283368A1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7E04A4-D1AA-B090-ABD9-C757795938E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2A0CCB-5317-6B0D-B415-B07303EF6CF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250D0F-AB5E-96D4-FFC4-EC9D13426D9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2C883D-57E0-40C0-8677-0411EC00F5C5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D2C61-CDA3-D0F6-C7C2-7F06B263A7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41CED-CC13-1EB3-676B-4B4BD685C9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0EFC75-EFE0-4EA8-B3B1-61F0D8F407D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75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092383-5622-2615-0F12-95D17EC66F3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58EB3-5F23-244B-2CF5-89FE68D05D6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60D10-8D44-13FB-9AA9-B1F11DFD6E9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290DDFFA-654D-4CB5-9079-72674314E7F7}" type="datetime1">
              <a:rPr lang="en-GB"/>
              <a:pPr lvl="0"/>
              <a:t>18/01/2023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22F06-1D2E-CC96-1F97-835221BCA65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68B70-2462-2C2A-AAEC-E581461318C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EC470D45-642E-4077-9948-6916E38C0712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 Rounded MT Bold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Arial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Arial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rial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6AD7-A57F-A08D-31CE-19B06ED66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Solutions to the exercise on making a clustered bar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C652A-C28F-2F25-1917-207530F56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964775"/>
            <a:ext cx="10515600" cy="4351336"/>
          </a:xfrm>
        </p:spPr>
        <p:txBody>
          <a:bodyPr/>
          <a:lstStyle/>
          <a:p>
            <a:r>
              <a:rPr lang="en-GB" dirty="0"/>
              <a:t>The following slides show two possible solutions to the exercise. </a:t>
            </a:r>
          </a:p>
          <a:p>
            <a:r>
              <a:rPr lang="en-GB" dirty="0"/>
              <a:t>One has a description of how the legend is presented.</a:t>
            </a:r>
          </a:p>
          <a:p>
            <a:r>
              <a:rPr lang="en-GB" dirty="0"/>
              <a:t>One labels the bars in the first cluster directly. </a:t>
            </a:r>
          </a:p>
        </p:txBody>
      </p:sp>
    </p:spTree>
    <p:extLst>
      <p:ext uri="{BB962C8B-B14F-4D97-AF65-F5344CB8AC3E}">
        <p14:creationId xmlns:p14="http://schemas.microsoft.com/office/powerpoint/2010/main" val="1345342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2">
            <a:extLst>
              <a:ext uri="{FF2B5EF4-FFF2-40B4-BE49-F238E27FC236}">
                <a16:creationId xmlns:a16="http://schemas.microsoft.com/office/drawing/2014/main" id="{EF1602D4-3F56-773C-00AF-1F4CCCA5256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455510" y="9033"/>
            <a:ext cx="1486304" cy="784830"/>
          </a:xfrm>
          <a:prstGeom prst="rect">
            <a:avLst/>
          </a:prstGeom>
          <a:noFill/>
          <a:ln cap="flat"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Arial Rounded MT Bold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GB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Option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497655C4-C61F-E62F-446C-37926277125E}"/>
              </a:ext>
            </a:extLst>
          </p:cNvPr>
          <p:cNvSpPr txBox="1">
            <a:spLocks/>
          </p:cNvSpPr>
          <p:nvPr/>
        </p:nvSpPr>
        <p:spPr>
          <a:xfrm>
            <a:off x="46469" y="47164"/>
            <a:ext cx="3976021" cy="784829"/>
          </a:xfrm>
          <a:prstGeom prst="rect">
            <a:avLst/>
          </a:prstGeom>
          <a:noFill/>
          <a:ln cap="flat"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Team 1 win the pub quiz!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16">
            <a:extLst>
              <a:ext uri="{FF2B5EF4-FFF2-40B4-BE49-F238E27FC236}">
                <a16:creationId xmlns:a16="http://schemas.microsoft.com/office/drawing/2014/main" id="{8510353B-AADF-0534-50D6-789693110F0A}"/>
              </a:ext>
            </a:extLst>
          </p:cNvPr>
          <p:cNvSpPr txBox="1"/>
          <p:nvPr/>
        </p:nvSpPr>
        <p:spPr>
          <a:xfrm>
            <a:off x="46469" y="480252"/>
            <a:ext cx="7859277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Percentage scored in each round of a pub quiz by four teams, Wales, 2022</a:t>
            </a:r>
          </a:p>
        </p:txBody>
      </p:sp>
      <p:sp>
        <p:nvSpPr>
          <p:cNvPr id="4" name="TextBox 17">
            <a:extLst>
              <a:ext uri="{FF2B5EF4-FFF2-40B4-BE49-F238E27FC236}">
                <a16:creationId xmlns:a16="http://schemas.microsoft.com/office/drawing/2014/main" id="{C0A89E70-2297-0206-F5BD-F3F82121F01A}"/>
              </a:ext>
            </a:extLst>
          </p:cNvPr>
          <p:cNvSpPr txBox="1"/>
          <p:nvPr/>
        </p:nvSpPr>
        <p:spPr>
          <a:xfrm>
            <a:off x="46469" y="1210821"/>
            <a:ext cx="10069080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The legend is presented in the same order as the bars in each cluster.</a:t>
            </a:r>
          </a:p>
        </p:txBody>
      </p:sp>
      <p:graphicFrame>
        <p:nvGraphicFramePr>
          <p:cNvPr id="11" name="Chart 10" descr="Clustered bar chart showing the results from the table presented in the exercise file. A legend is shown.">
            <a:extLst>
              <a:ext uri="{FF2B5EF4-FFF2-40B4-BE49-F238E27FC236}">
                <a16:creationId xmlns:a16="http://schemas.microsoft.com/office/drawing/2014/main" id="{533A3F9D-B4F0-41A4-7278-DC77B70B8D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1447269"/>
              </p:ext>
            </p:extLst>
          </p:nvPr>
        </p:nvGraphicFramePr>
        <p:xfrm>
          <a:off x="212035" y="1488492"/>
          <a:ext cx="7908236" cy="3881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3">
            <a:extLst>
              <a:ext uri="{FF2B5EF4-FFF2-40B4-BE49-F238E27FC236}">
                <a16:creationId xmlns:a16="http://schemas.microsoft.com/office/drawing/2014/main" id="{3357D64F-6BD4-D6C4-71F3-B6DAFB840BED}"/>
              </a:ext>
            </a:extLst>
          </p:cNvPr>
          <p:cNvSpPr txBox="1"/>
          <p:nvPr/>
        </p:nvSpPr>
        <p:spPr>
          <a:xfrm>
            <a:off x="125594" y="5340333"/>
            <a:ext cx="7770214" cy="12003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Despite a relatively low score in round 2, The Clan win the quiz by scoring nearly 100% in round 3. The Three Ds and The Idiots both performed well in round 3 but could not make up for their poor starts in round 1 (where they both scored below 20%). 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57B8E5AE-3849-2330-F467-9DDD55E365A6}"/>
              </a:ext>
            </a:extLst>
          </p:cNvPr>
          <p:cNvSpPr txBox="1"/>
          <p:nvPr/>
        </p:nvSpPr>
        <p:spPr>
          <a:xfrm>
            <a:off x="135532" y="6499891"/>
            <a:ext cx="3445632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Source: fictional pub quiz data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7BA5579D-EF42-B4A1-D76D-60E246A912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272769" y="5011769"/>
            <a:ext cx="356188" cy="32316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%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2">
            <a:extLst>
              <a:ext uri="{FF2B5EF4-FFF2-40B4-BE49-F238E27FC236}">
                <a16:creationId xmlns:a16="http://schemas.microsoft.com/office/drawing/2014/main" id="{7C9B032D-CE45-86DE-9838-76C144C6E18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455510" y="9033"/>
            <a:ext cx="1486304" cy="784830"/>
          </a:xfrm>
          <a:prstGeom prst="rect">
            <a:avLst/>
          </a:prstGeom>
          <a:noFill/>
          <a:ln cap="flat"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Arial Rounded MT Bold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GB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Option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497655C4-C61F-E62F-446C-37926277125E}"/>
              </a:ext>
            </a:extLst>
          </p:cNvPr>
          <p:cNvSpPr txBox="1">
            <a:spLocks/>
          </p:cNvSpPr>
          <p:nvPr/>
        </p:nvSpPr>
        <p:spPr>
          <a:xfrm>
            <a:off x="79211" y="270023"/>
            <a:ext cx="3976021" cy="784829"/>
          </a:xfrm>
          <a:prstGeom prst="rect">
            <a:avLst/>
          </a:prstGeom>
          <a:noFill/>
          <a:ln cap="flat"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GB" sz="2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Team 1 win the pub quiz!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16">
            <a:extLst>
              <a:ext uri="{FF2B5EF4-FFF2-40B4-BE49-F238E27FC236}">
                <a16:creationId xmlns:a16="http://schemas.microsoft.com/office/drawing/2014/main" id="{8510353B-AADF-0534-50D6-789693110F0A}"/>
              </a:ext>
            </a:extLst>
          </p:cNvPr>
          <p:cNvSpPr txBox="1"/>
          <p:nvPr/>
        </p:nvSpPr>
        <p:spPr>
          <a:xfrm>
            <a:off x="125595" y="796361"/>
            <a:ext cx="6703722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Percentage scored in each round of a pub quiz by four teams, Wales, 2022</a:t>
            </a:r>
          </a:p>
        </p:txBody>
      </p:sp>
      <p:graphicFrame>
        <p:nvGraphicFramePr>
          <p:cNvPr id="11" name="Chart 10" descr="Clustered bar chart showing the results from the table presented in the exercise file. The bars in the first cluster are labelled directly to show which team the represent.">
            <a:extLst>
              <a:ext uri="{FF2B5EF4-FFF2-40B4-BE49-F238E27FC236}">
                <a16:creationId xmlns:a16="http://schemas.microsoft.com/office/drawing/2014/main" id="{533A3F9D-B4F0-41A4-7278-DC77B70B8D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948639"/>
              </p:ext>
            </p:extLst>
          </p:nvPr>
        </p:nvGraphicFramePr>
        <p:xfrm>
          <a:off x="212035" y="1408979"/>
          <a:ext cx="6546574" cy="4038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3">
            <a:extLst>
              <a:ext uri="{FF2B5EF4-FFF2-40B4-BE49-F238E27FC236}">
                <a16:creationId xmlns:a16="http://schemas.microsoft.com/office/drawing/2014/main" id="{3357D64F-6BD4-D6C4-71F3-B6DAFB840BED}"/>
              </a:ext>
            </a:extLst>
          </p:cNvPr>
          <p:cNvSpPr txBox="1"/>
          <p:nvPr/>
        </p:nvSpPr>
        <p:spPr>
          <a:xfrm>
            <a:off x="125594" y="5340333"/>
            <a:ext cx="7219423" cy="12003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Despite a relatively low score in round 2, The Clan win the quiz by scoring nearly 100% in round 3. The Three Ds and The Idiots both performed well in round 3 but could not make up for their poor starts in round 1 (where they both scored below 20%). 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57B8E5AE-3849-2330-F467-9DDD55E365A6}"/>
              </a:ext>
            </a:extLst>
          </p:cNvPr>
          <p:cNvSpPr txBox="1"/>
          <p:nvPr/>
        </p:nvSpPr>
        <p:spPr>
          <a:xfrm>
            <a:off x="135532" y="6499891"/>
            <a:ext cx="3445632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Source: fictional pub quiz data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7BA5579D-EF42-B4A1-D76D-60E246A912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600760" y="4932257"/>
            <a:ext cx="356188" cy="32316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3C4611-8317-BD70-565E-CBC633669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833531" y="1630533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Clan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92FA70-BE0B-7F51-5AEA-DA800DE6F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029106" y="1841325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Golden Girls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01C482-F661-0ECF-D851-2BB1A0809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598807" y="204513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Three 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06F27-D686-2341-0217-6F3DE9BCA9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862886" y="225094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Idiots</a:t>
            </a:r>
          </a:p>
        </p:txBody>
      </p:sp>
    </p:spTree>
    <p:extLst>
      <p:ext uri="{BB962C8B-B14F-4D97-AF65-F5344CB8AC3E}">
        <p14:creationId xmlns:p14="http://schemas.microsoft.com/office/powerpoint/2010/main" val="16926267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AF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Default%20Theme</Template>
  <TotalTime>30</TotalTime>
  <Words>240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Arial Rounded MT Bold</vt:lpstr>
      <vt:lpstr>ThemeAF</vt:lpstr>
      <vt:lpstr>Solutions to the exercise on making a clustered bar chart</vt:lpstr>
      <vt:lpstr>Option 1 </vt:lpstr>
      <vt:lpstr>Option 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Thomas, Hannah</dc:creator>
  <cp:lastModifiedBy>Thomas, Hannah</cp:lastModifiedBy>
  <cp:revision>4</cp:revision>
  <dcterms:created xsi:type="dcterms:W3CDTF">2022-12-22T15:45:02Z</dcterms:created>
  <dcterms:modified xsi:type="dcterms:W3CDTF">2023-01-18T17:12:30Z</dcterms:modified>
</cp:coreProperties>
</file>