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0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chemeClr val="tx1"/>
                </a:solidFill>
                <a:latin typeface="Arial"/>
              </a:defRPr>
            </a:pPr>
            <a:r>
              <a:rPr lang="en-GB" sz="1400" b="0" i="0" u="none" strike="noStrike" kern="1200" cap="none" spc="0" baseline="0">
                <a:solidFill>
                  <a:schemeClr val="tx1"/>
                </a:solidFill>
                <a:uFillTx/>
                <a:latin typeface="Arial"/>
              </a:rPr>
              <a:t>Company 1</a:t>
            </a:r>
          </a:p>
        </c:rich>
      </c:tx>
      <c:layout>
        <c:manualLayout>
          <c:xMode val="edge"/>
          <c:yMode val="edge"/>
          <c:x val="0.33423935216644174"/>
          <c:y val="1.2474954527934661E-3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"/>
          <c:y val="0.10983932672674394"/>
          <c:w val="1"/>
          <c:h val="0.88795117685846159"/>
        </c:manualLayout>
      </c:layout>
      <c:lineChart>
        <c:grouping val="standard"/>
        <c:varyColors val="0"/>
        <c:ser>
          <c:idx val="0"/>
          <c:order val="0"/>
          <c:tx>
            <c:v>Company 1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58</c:v>
              </c:pt>
              <c:pt idx="1">
                <c:v>60</c:v>
              </c:pt>
              <c:pt idx="2">
                <c:v>54</c:v>
              </c:pt>
              <c:pt idx="3">
                <c:v>57</c:v>
              </c:pt>
              <c:pt idx="4">
                <c:v>54</c:v>
              </c:pt>
              <c:pt idx="5">
                <c:v>56</c:v>
              </c:pt>
              <c:pt idx="6">
                <c:v>54</c:v>
              </c:pt>
              <c:pt idx="7">
                <c:v>58</c:v>
              </c:pt>
              <c:pt idx="8">
                <c:v>57</c:v>
              </c:pt>
              <c:pt idx="9">
                <c:v>54</c:v>
              </c:pt>
              <c:pt idx="10">
                <c:v>59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CE00-4C8C-A5C9-A714EF2F0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154848"/>
        <c:axId val="366151568"/>
      </c:lineChart>
      <c:valAx>
        <c:axId val="366151568"/>
        <c:scaling>
          <c:orientation val="minMax"/>
          <c:min val="0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54848"/>
        <c:crosses val="autoZero"/>
        <c:crossBetween val="midCat"/>
      </c:valAx>
      <c:catAx>
        <c:axId val="36615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51568"/>
        <c:crosses val="autoZero"/>
        <c:auto val="1"/>
        <c:lblAlgn val="ctr"/>
        <c:lblOffset val="100"/>
        <c:tickLblSkip val="2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chemeClr val="tx1"/>
                </a:solidFill>
                <a:latin typeface="Arial"/>
              </a:defRPr>
            </a:pPr>
            <a:r>
              <a:rPr lang="en-GB" sz="1400" b="0" i="0" u="none" strike="noStrike" kern="1200" cap="none" spc="0" baseline="0">
                <a:solidFill>
                  <a:schemeClr val="tx1"/>
                </a:solidFill>
                <a:uFillTx/>
                <a:latin typeface="Arial"/>
              </a:rPr>
              <a:t>Company 2</a:t>
            </a:r>
          </a:p>
        </c:rich>
      </c:tx>
      <c:layout>
        <c:manualLayout>
          <c:xMode val="edge"/>
          <c:yMode val="edge"/>
          <c:x val="0.30199283522410769"/>
          <c:y val="4.8478318345868011E-3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"/>
          <c:y val="0.14374587884521658"/>
          <c:w val="1"/>
          <c:h val="0.85404422656078283"/>
        </c:manualLayout>
      </c:layout>
      <c:lineChart>
        <c:grouping val="standard"/>
        <c:varyColors val="0"/>
        <c:ser>
          <c:idx val="0"/>
          <c:order val="0"/>
          <c:tx>
            <c:v>Company 2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50</c:v>
              </c:pt>
              <c:pt idx="1">
                <c:v>57</c:v>
              </c:pt>
              <c:pt idx="2">
                <c:v>55</c:v>
              </c:pt>
              <c:pt idx="3">
                <c:v>51</c:v>
              </c:pt>
              <c:pt idx="4">
                <c:v>44</c:v>
              </c:pt>
              <c:pt idx="5">
                <c:v>55</c:v>
              </c:pt>
              <c:pt idx="6">
                <c:v>57</c:v>
              </c:pt>
              <c:pt idx="7">
                <c:v>51</c:v>
              </c:pt>
              <c:pt idx="8">
                <c:v>43</c:v>
              </c:pt>
              <c:pt idx="9">
                <c:v>43</c:v>
              </c:pt>
              <c:pt idx="10">
                <c:v>51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FE29-41E4-A079-3B17DAB00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155504"/>
        <c:axId val="366154192"/>
      </c:lineChart>
      <c:valAx>
        <c:axId val="366154192"/>
        <c:scaling>
          <c:orientation val="minMax"/>
          <c:max val="70"/>
        </c:scaling>
        <c:delete val="1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crossAx val="366155504"/>
        <c:crosses val="autoZero"/>
        <c:crossBetween val="midCat"/>
      </c:valAx>
      <c:catAx>
        <c:axId val="366155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54192"/>
        <c:crosses val="autoZero"/>
        <c:auto val="1"/>
        <c:lblAlgn val="ctr"/>
        <c:lblOffset val="100"/>
        <c:tickLblSkip val="2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chemeClr val="tx1"/>
                </a:solidFill>
                <a:latin typeface="Arial"/>
              </a:defRPr>
            </a:pPr>
            <a:r>
              <a:rPr lang="en-GB" sz="1400" b="0" i="0" u="none" strike="noStrike" kern="1200" cap="none" spc="0" baseline="0">
                <a:solidFill>
                  <a:schemeClr val="tx1"/>
                </a:solidFill>
                <a:uFillTx/>
                <a:latin typeface="Arial"/>
              </a:rPr>
              <a:t>Company 3</a:t>
            </a:r>
            <a:br>
              <a:rPr lang="en-GB" sz="1400" b="0" i="0" u="none" strike="noStrike" kern="1200" cap="none" spc="0" baseline="0">
                <a:solidFill>
                  <a:schemeClr val="tx1"/>
                </a:solidFill>
                <a:uFillTx/>
                <a:latin typeface="Arial"/>
              </a:rPr>
            </a:b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Arial"/>
            </a:endParaRPr>
          </a:p>
        </c:rich>
      </c:tx>
      <c:layout>
        <c:manualLayout>
          <c:xMode val="edge"/>
          <c:yMode val="edge"/>
          <c:x val="0.2759901202749141"/>
          <c:y val="1.2474954527934661E-3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"/>
          <c:y val="0.14374587884521658"/>
          <c:w val="1"/>
          <c:h val="0.85404422656078283"/>
        </c:manualLayout>
      </c:layout>
      <c:lineChart>
        <c:grouping val="standard"/>
        <c:varyColors val="0"/>
        <c:ser>
          <c:idx val="0"/>
          <c:order val="0"/>
          <c:tx>
            <c:v>Company 3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42</c:v>
              </c:pt>
              <c:pt idx="1">
                <c:v>38</c:v>
              </c:pt>
              <c:pt idx="2">
                <c:v>45</c:v>
              </c:pt>
              <c:pt idx="3">
                <c:v>42</c:v>
              </c:pt>
              <c:pt idx="4">
                <c:v>60</c:v>
              </c:pt>
              <c:pt idx="5">
                <c:v>35</c:v>
              </c:pt>
              <c:pt idx="6">
                <c:v>36</c:v>
              </c:pt>
              <c:pt idx="7">
                <c:v>43</c:v>
              </c:pt>
              <c:pt idx="8">
                <c:v>32</c:v>
              </c:pt>
              <c:pt idx="9">
                <c:v>50</c:v>
              </c:pt>
              <c:pt idx="10">
                <c:v>49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A33B-40CC-A774-5908324B6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146976"/>
        <c:axId val="366146648"/>
      </c:lineChart>
      <c:valAx>
        <c:axId val="366146648"/>
        <c:scaling>
          <c:orientation val="minMax"/>
        </c:scaling>
        <c:delete val="1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crossAx val="366146976"/>
        <c:crosses val="autoZero"/>
        <c:crossBetween val="midCat"/>
      </c:valAx>
      <c:catAx>
        <c:axId val="366146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46648"/>
        <c:crosses val="autoZero"/>
        <c:auto val="1"/>
        <c:lblAlgn val="ctr"/>
        <c:lblOffset val="100"/>
        <c:tickLblSkip val="2"/>
        <c:tickMarkSkip val="1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chemeClr val="tx1"/>
                </a:solidFill>
                <a:latin typeface="Arial"/>
              </a:defRPr>
            </a:pPr>
            <a:r>
              <a:rPr lang="en-GB" sz="1400" b="0" i="0" u="none" strike="noStrike" kern="1200" cap="none" spc="0" baseline="0">
                <a:solidFill>
                  <a:schemeClr val="tx1"/>
                </a:solidFill>
                <a:uFillTx/>
                <a:latin typeface="Arial"/>
              </a:rPr>
              <a:t>Company 4</a:t>
            </a:r>
          </a:p>
        </c:rich>
      </c:tx>
      <c:layout>
        <c:manualLayout>
          <c:xMode val="edge"/>
          <c:yMode val="edge"/>
          <c:x val="0.32254868270332182"/>
          <c:y val="0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"/>
          <c:y val="0.14374602037567652"/>
          <c:w val="1"/>
          <c:h val="0.85398320598535493"/>
        </c:manualLayout>
      </c:layout>
      <c:lineChart>
        <c:grouping val="standard"/>
        <c:varyColors val="0"/>
        <c:ser>
          <c:idx val="0"/>
          <c:order val="0"/>
          <c:tx>
            <c:v>Company 4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43</c:v>
              </c:pt>
              <c:pt idx="1">
                <c:v>37</c:v>
              </c:pt>
              <c:pt idx="2">
                <c:v>53</c:v>
              </c:pt>
              <c:pt idx="3">
                <c:v>57</c:v>
              </c:pt>
              <c:pt idx="4">
                <c:v>28</c:v>
              </c:pt>
              <c:pt idx="5">
                <c:v>55</c:v>
              </c:pt>
              <c:pt idx="6">
                <c:v>30</c:v>
              </c:pt>
              <c:pt idx="7">
                <c:v>32</c:v>
              </c:pt>
              <c:pt idx="8">
                <c:v>23</c:v>
              </c:pt>
              <c:pt idx="9">
                <c:v>42</c:v>
              </c:pt>
              <c:pt idx="10">
                <c:v>47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1E76-40D1-A8C4-CDF764444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375952"/>
        <c:axId val="339382840"/>
      </c:lineChart>
      <c:valAx>
        <c:axId val="339382840"/>
        <c:scaling>
          <c:orientation val="minMax"/>
          <c:max val="70"/>
        </c:scaling>
        <c:delete val="1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crossAx val="339375952"/>
        <c:crosses val="autoZero"/>
        <c:crossBetween val="midCat"/>
      </c:valAx>
      <c:catAx>
        <c:axId val="339375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39382840"/>
        <c:crosses val="autoZero"/>
        <c:auto val="1"/>
        <c:lblAlgn val="ctr"/>
        <c:lblOffset val="100"/>
        <c:tickLblSkip val="2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B35F4-084E-4869-A290-F3887C25263A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C7817-FE16-46D3-A891-7A601862C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79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C281A1-DE8E-63FE-3DC5-2B7CC8A9A2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4D3558-7198-F6A0-8330-E365289A0D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0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8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21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8EEB1EEB-38A5-1BFF-2DFB-30D98E4ADBE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4530915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7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3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7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2906DB9E-EE42-9DF9-D5F0-6C2098DA7F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3315" y="-14721"/>
            <a:ext cx="11903844" cy="1139141"/>
          </a:xfrm>
        </p:spPr>
        <p:txBody>
          <a:bodyPr>
            <a:noAutofit/>
          </a:bodyPr>
          <a:lstStyle/>
          <a:p>
            <a:pPr lvl="0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Solution: making small multiples</a:t>
            </a:r>
            <a:endParaRPr lang="en-US" sz="4200" dirty="0">
              <a:latin typeface="Arial Rounded MT Bold" panose="020F0704030504030204" pitchFamily="34" charset="0"/>
              <a:cs typeface="Arial" pitchFamily="34"/>
            </a:endParaRP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A25C0D94-328F-F384-172B-302F3C8802FA}"/>
              </a:ext>
            </a:extLst>
          </p:cNvPr>
          <p:cNvSpPr txBox="1"/>
          <p:nvPr/>
        </p:nvSpPr>
        <p:spPr>
          <a:xfrm>
            <a:off x="315589" y="1266667"/>
            <a:ext cx="6096003" cy="4001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228974" algn="l"/>
              </a:tabLst>
              <a:defRPr sz="1400" b="0" i="0" u="none" strike="noStrike" kern="1200" cap="none" spc="0" baseline="0">
                <a:solidFill>
                  <a:srgbClr val="595959"/>
                </a:solidFill>
                <a:uFillTx/>
                <a:latin typeface="Arial"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Profit for four companies, 2010 to 2020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D03D548E-8BF7-481D-F223-F4E68366B60B}"/>
              </a:ext>
            </a:extLst>
          </p:cNvPr>
          <p:cNvSpPr txBox="1"/>
          <p:nvPr/>
        </p:nvSpPr>
        <p:spPr>
          <a:xfrm>
            <a:off x="315589" y="1844893"/>
            <a:ext cx="614421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£million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5" name="Chart 4" descr="Line chart showing fictional data about profit for company 1.">
            <a:extLst>
              <a:ext uri="{FF2B5EF4-FFF2-40B4-BE49-F238E27FC236}">
                <a16:creationId xmlns:a16="http://schemas.microsoft.com/office/drawing/2014/main" id="{1D206C1D-5515-57C7-0374-D490E30231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6507149"/>
              </p:ext>
            </p:extLst>
          </p:nvPr>
        </p:nvGraphicFramePr>
        <p:xfrm>
          <a:off x="584559" y="1844893"/>
          <a:ext cx="2880003" cy="251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3" descr="Line chart showing fictional data about profit for company 2.">
            <a:extLst>
              <a:ext uri="{FF2B5EF4-FFF2-40B4-BE49-F238E27FC236}">
                <a16:creationId xmlns:a16="http://schemas.microsoft.com/office/drawing/2014/main" id="{BDF51417-2DDE-F092-2139-80A13C8EB8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9093819"/>
              </p:ext>
            </p:extLst>
          </p:nvPr>
        </p:nvGraphicFramePr>
        <p:xfrm>
          <a:off x="3458701" y="1840897"/>
          <a:ext cx="2795064" cy="251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8" descr="Line chart showing fictional data about profit for company 3.">
            <a:extLst>
              <a:ext uri="{FF2B5EF4-FFF2-40B4-BE49-F238E27FC236}">
                <a16:creationId xmlns:a16="http://schemas.microsoft.com/office/drawing/2014/main" id="{2343AA26-0068-01F2-FDC0-98E23C32B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4238403"/>
              </p:ext>
            </p:extLst>
          </p:nvPr>
        </p:nvGraphicFramePr>
        <p:xfrm>
          <a:off x="6184528" y="1840897"/>
          <a:ext cx="2793601" cy="251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14" descr="Line chart showing fictional data about profit for company 4.">
            <a:extLst>
              <a:ext uri="{FF2B5EF4-FFF2-40B4-BE49-F238E27FC236}">
                <a16:creationId xmlns:a16="http://schemas.microsoft.com/office/drawing/2014/main" id="{339633AE-6964-3547-FF57-3CD441C2B4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3205787"/>
              </p:ext>
            </p:extLst>
          </p:nvPr>
        </p:nvGraphicFramePr>
        <p:xfrm>
          <a:off x="8998063" y="1841693"/>
          <a:ext cx="2793601" cy="2512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10">
            <a:extLst>
              <a:ext uri="{FF2B5EF4-FFF2-40B4-BE49-F238E27FC236}">
                <a16:creationId xmlns:a16="http://schemas.microsoft.com/office/drawing/2014/main" id="{FD0011C0-57E2-EC1D-02AF-9773EF307250}"/>
              </a:ext>
            </a:extLst>
          </p:cNvPr>
          <p:cNvSpPr txBox="1"/>
          <p:nvPr/>
        </p:nvSpPr>
        <p:spPr>
          <a:xfrm>
            <a:off x="220763" y="4726506"/>
            <a:ext cx="6730642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This solution shows the lines for the four companies on four separate smaller charts.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The axes are identical so it is possible to compare the lines across the four charts.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A25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It is easier to see and compare the experience of each company when viewing the lines in this way.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AF" id="{6AAF2156-90A8-43FA-BE29-4C79A8FAA699}" vid="{A1AF6579-3DBB-4996-87E5-FDCECB7C6B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</TotalTime>
  <Words>76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Wingdings</vt:lpstr>
      <vt:lpstr>ThemeAF</vt:lpstr>
      <vt:lpstr>Solution: making small multiples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Solution: making small multiples</dc:title>
  <dc:creator>Thomas, Hannah</dc:creator>
  <cp:lastModifiedBy>Thomas, Hannah</cp:lastModifiedBy>
  <cp:revision>2</cp:revision>
  <dcterms:created xsi:type="dcterms:W3CDTF">2023-01-19T10:25:20Z</dcterms:created>
  <dcterms:modified xsi:type="dcterms:W3CDTF">2023-01-19T10:36:07Z</dcterms:modified>
</cp:coreProperties>
</file>